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tiff" ContentType="image/tiff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86" r:id="rId4"/>
    <p:sldId id="260" r:id="rId5"/>
    <p:sldId id="258" r:id="rId6"/>
    <p:sldId id="287" r:id="rId7"/>
    <p:sldId id="261" r:id="rId8"/>
    <p:sldId id="262" r:id="rId9"/>
    <p:sldId id="277" r:id="rId10"/>
    <p:sldId id="264" r:id="rId11"/>
    <p:sldId id="267" r:id="rId12"/>
    <p:sldId id="295" r:id="rId13"/>
    <p:sldId id="282" r:id="rId14"/>
    <p:sldId id="296" r:id="rId15"/>
    <p:sldId id="265" r:id="rId16"/>
    <p:sldId id="266" r:id="rId17"/>
    <p:sldId id="269" r:id="rId18"/>
    <p:sldId id="298" r:id="rId19"/>
    <p:sldId id="297" r:id="rId20"/>
    <p:sldId id="270" r:id="rId21"/>
    <p:sldId id="272" r:id="rId22"/>
    <p:sldId id="276" r:id="rId23"/>
    <p:sldId id="281" r:id="rId24"/>
    <p:sldId id="292" r:id="rId25"/>
    <p:sldId id="288" r:id="rId26"/>
    <p:sldId id="299" r:id="rId27"/>
    <p:sldId id="300" r:id="rId28"/>
    <p:sldId id="301" r:id="rId29"/>
    <p:sldId id="302" r:id="rId30"/>
    <p:sldId id="275" r:id="rId31"/>
    <p:sldId id="293" r:id="rId32"/>
    <p:sldId id="294" r:id="rId33"/>
    <p:sldId id="303" r:id="rId34"/>
    <p:sldId id="304" r:id="rId35"/>
    <p:sldId id="263" r:id="rId36"/>
    <p:sldId id="271" r:id="rId37"/>
    <p:sldId id="273" r:id="rId38"/>
    <p:sldId id="279" r:id="rId39"/>
    <p:sldId id="259" r:id="rId4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0" autoAdjust="0"/>
    <p:restoredTop sz="94660"/>
  </p:normalViewPr>
  <p:slideViewPr>
    <p:cSldViewPr>
      <p:cViewPr>
        <p:scale>
          <a:sx n="90" d="100"/>
          <a:sy n="90" d="100"/>
        </p:scale>
        <p:origin x="-504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FontTx/>
              <a:buNone/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FontTx/>
              <a:buNone/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FontTx/>
              <a:buNone/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FontTx/>
              <a:buNone/>
              <a:defRPr sz="1300" smtClean="0"/>
            </a:lvl1pPr>
          </a:lstStyle>
          <a:p>
            <a:pPr>
              <a:defRPr/>
            </a:pPr>
            <a:fld id="{A1CA742A-7F7C-4C70-AA20-8C1BB7F6DF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6636BB-7AD3-4ECF-AC66-AC01785CAE6B}" type="slidenum">
              <a:rPr lang="en-US"/>
              <a:pPr/>
              <a:t>23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33B180-0A0B-4AA2-BFD3-D3AA03857FDA}" type="slidenum">
              <a:rPr lang="en-US"/>
              <a:pPr/>
              <a:t>30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A742A-7F7C-4C70-AA20-8C1BB7F6DF5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A742A-7F7C-4C70-AA20-8C1BB7F6DF5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ADAA9F-B53A-4A90-B4D1-36CCA364567C}" type="slidenum">
              <a:rPr lang="en-US"/>
              <a:pPr/>
              <a:t>36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0923AF-7B67-4912-80D6-8A2F8E1999C2}" type="slidenum">
              <a:rPr lang="en-US"/>
              <a:pPr/>
              <a:t>38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BBD64-3A71-4D7C-8EB9-1FE609606E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D653B-D663-4C6B-95CE-6A2F568E19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32053-5FA5-4D4B-806B-E26591C39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098E4-0827-4748-8BF0-E15975110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84AEB-8F7A-4914-A77A-58726BFB0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4312-3624-4433-ADBA-40705524A6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CF2B1-5B45-45C3-9958-46977BE259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E526C-6EDF-40A8-94E7-2E4A3F9163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93AAE-467C-4BDA-8704-7FA0A9C005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DF0EE-F344-48E6-A5E2-75154EC763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0D644-BC94-4C38-AF5D-60458A053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 smtClean="0"/>
            </a:lvl1pPr>
          </a:lstStyle>
          <a:p>
            <a:pPr>
              <a:defRPr/>
            </a:pPr>
            <a:fld id="{4BA9C8B6-14D5-40FE-93D4-580D44C8E5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copyu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Digital Cameras in Microscopy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Kurt Thorn</a:t>
            </a:r>
          </a:p>
          <a:p>
            <a:pPr eaLnBrk="1" hangingPunct="1"/>
            <a:r>
              <a:rPr lang="en-US" smtClean="0"/>
              <a:t>Nikon Imaging Center @ QB3/UCSF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Vital Statistics for CCDs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dirty="0" smtClean="0"/>
              <a:t>Pixel size and number</a:t>
            </a:r>
          </a:p>
          <a:p>
            <a:pPr eaLnBrk="1" hangingPunct="1">
              <a:spcBef>
                <a:spcPct val="100000"/>
              </a:spcBef>
            </a:pPr>
            <a:r>
              <a:rPr lang="en-US" dirty="0" smtClean="0"/>
              <a:t>Quantum efficiency: the fraction of photons hitting the CCD that are converted to electrons</a:t>
            </a:r>
          </a:p>
          <a:p>
            <a:pPr eaLnBrk="1" hangingPunct="1">
              <a:spcBef>
                <a:spcPct val="100000"/>
              </a:spcBef>
            </a:pPr>
            <a:r>
              <a:rPr lang="en-US" dirty="0" smtClean="0"/>
              <a:t>Full well depth: total number of electrons that can be recorded per pixel</a:t>
            </a:r>
          </a:p>
          <a:p>
            <a:pPr eaLnBrk="1" hangingPunct="1">
              <a:spcBef>
                <a:spcPct val="100000"/>
              </a:spcBef>
            </a:pPr>
            <a:r>
              <a:rPr lang="en-US" dirty="0" smtClean="0"/>
              <a:t>Read noise</a:t>
            </a:r>
          </a:p>
          <a:p>
            <a:pPr eaLnBrk="1" hangingPunct="1">
              <a:spcBef>
                <a:spcPct val="100000"/>
              </a:spcBef>
            </a:pPr>
            <a:r>
              <a:rPr lang="en-US" dirty="0" smtClean="0"/>
              <a:t>Dark current (negligible for most biological applications)</a:t>
            </a:r>
          </a:p>
          <a:p>
            <a:pPr eaLnBrk="1" hangingPunct="1">
              <a:spcBef>
                <a:spcPct val="100000"/>
              </a:spcBef>
            </a:pPr>
            <a:r>
              <a:rPr lang="en-US" dirty="0" smtClean="0"/>
              <a:t>Readout time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Magnification and CCDs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14620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14620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14620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16906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16906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Rectangle 9"/>
          <p:cNvSpPr>
            <a:spLocks noChangeArrowheads="1"/>
          </p:cNvSpPr>
          <p:nvPr/>
        </p:nvSpPr>
        <p:spPr bwMode="auto">
          <a:xfrm>
            <a:off x="16906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19192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Rectangle 11"/>
          <p:cNvSpPr>
            <a:spLocks noChangeArrowheads="1"/>
          </p:cNvSpPr>
          <p:nvPr/>
        </p:nvSpPr>
        <p:spPr bwMode="auto">
          <a:xfrm>
            <a:off x="19192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19192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Rectangle 13"/>
          <p:cNvSpPr>
            <a:spLocks noChangeArrowheads="1"/>
          </p:cNvSpPr>
          <p:nvPr/>
        </p:nvSpPr>
        <p:spPr bwMode="auto">
          <a:xfrm>
            <a:off x="14620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Rectangle 14"/>
          <p:cNvSpPr>
            <a:spLocks noChangeArrowheads="1"/>
          </p:cNvSpPr>
          <p:nvPr/>
        </p:nvSpPr>
        <p:spPr bwMode="auto">
          <a:xfrm>
            <a:off x="14620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Rectangle 15"/>
          <p:cNvSpPr>
            <a:spLocks noChangeArrowheads="1"/>
          </p:cNvSpPr>
          <p:nvPr/>
        </p:nvSpPr>
        <p:spPr bwMode="auto">
          <a:xfrm>
            <a:off x="14620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Rectangle 16"/>
          <p:cNvSpPr>
            <a:spLocks noChangeArrowheads="1"/>
          </p:cNvSpPr>
          <p:nvPr/>
        </p:nvSpPr>
        <p:spPr bwMode="auto">
          <a:xfrm>
            <a:off x="16906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Rectangle 17"/>
          <p:cNvSpPr>
            <a:spLocks noChangeArrowheads="1"/>
          </p:cNvSpPr>
          <p:nvPr/>
        </p:nvSpPr>
        <p:spPr bwMode="auto">
          <a:xfrm>
            <a:off x="16906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Rectangle 18"/>
          <p:cNvSpPr>
            <a:spLocks noChangeArrowheads="1"/>
          </p:cNvSpPr>
          <p:nvPr/>
        </p:nvSpPr>
        <p:spPr bwMode="auto">
          <a:xfrm>
            <a:off x="16906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2" name="Rectangle 19"/>
          <p:cNvSpPr>
            <a:spLocks noChangeArrowheads="1"/>
          </p:cNvSpPr>
          <p:nvPr/>
        </p:nvSpPr>
        <p:spPr bwMode="auto">
          <a:xfrm>
            <a:off x="19192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Rectangle 20"/>
          <p:cNvSpPr>
            <a:spLocks noChangeArrowheads="1"/>
          </p:cNvSpPr>
          <p:nvPr/>
        </p:nvSpPr>
        <p:spPr bwMode="auto">
          <a:xfrm>
            <a:off x="19192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Rectangle 21"/>
          <p:cNvSpPr>
            <a:spLocks noChangeArrowheads="1"/>
          </p:cNvSpPr>
          <p:nvPr/>
        </p:nvSpPr>
        <p:spPr bwMode="auto">
          <a:xfrm>
            <a:off x="19192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Rectangle 22"/>
          <p:cNvSpPr>
            <a:spLocks noChangeArrowheads="1"/>
          </p:cNvSpPr>
          <p:nvPr/>
        </p:nvSpPr>
        <p:spPr bwMode="auto">
          <a:xfrm>
            <a:off x="21478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6" name="Rectangle 23"/>
          <p:cNvSpPr>
            <a:spLocks noChangeArrowheads="1"/>
          </p:cNvSpPr>
          <p:nvPr/>
        </p:nvSpPr>
        <p:spPr bwMode="auto">
          <a:xfrm>
            <a:off x="21478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7" name="Rectangle 24"/>
          <p:cNvSpPr>
            <a:spLocks noChangeArrowheads="1"/>
          </p:cNvSpPr>
          <p:nvPr/>
        </p:nvSpPr>
        <p:spPr bwMode="auto">
          <a:xfrm>
            <a:off x="21478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Rectangle 25"/>
          <p:cNvSpPr>
            <a:spLocks noChangeArrowheads="1"/>
          </p:cNvSpPr>
          <p:nvPr/>
        </p:nvSpPr>
        <p:spPr bwMode="auto">
          <a:xfrm>
            <a:off x="23764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9" name="Rectangle 26"/>
          <p:cNvSpPr>
            <a:spLocks noChangeArrowheads="1"/>
          </p:cNvSpPr>
          <p:nvPr/>
        </p:nvSpPr>
        <p:spPr bwMode="auto">
          <a:xfrm>
            <a:off x="23764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0" name="Rectangle 27"/>
          <p:cNvSpPr>
            <a:spLocks noChangeArrowheads="1"/>
          </p:cNvSpPr>
          <p:nvPr/>
        </p:nvSpPr>
        <p:spPr bwMode="auto">
          <a:xfrm>
            <a:off x="23764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1" name="Rectangle 28"/>
          <p:cNvSpPr>
            <a:spLocks noChangeArrowheads="1"/>
          </p:cNvSpPr>
          <p:nvPr/>
        </p:nvSpPr>
        <p:spPr bwMode="auto">
          <a:xfrm>
            <a:off x="26050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2" name="Rectangle 29"/>
          <p:cNvSpPr>
            <a:spLocks noChangeArrowheads="1"/>
          </p:cNvSpPr>
          <p:nvPr/>
        </p:nvSpPr>
        <p:spPr bwMode="auto">
          <a:xfrm>
            <a:off x="26050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3" name="Rectangle 30"/>
          <p:cNvSpPr>
            <a:spLocks noChangeArrowheads="1"/>
          </p:cNvSpPr>
          <p:nvPr/>
        </p:nvSpPr>
        <p:spPr bwMode="auto">
          <a:xfrm>
            <a:off x="26050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4" name="Rectangle 31"/>
          <p:cNvSpPr>
            <a:spLocks noChangeArrowheads="1"/>
          </p:cNvSpPr>
          <p:nvPr/>
        </p:nvSpPr>
        <p:spPr bwMode="auto">
          <a:xfrm>
            <a:off x="21478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5" name="Rectangle 32"/>
          <p:cNvSpPr>
            <a:spLocks noChangeArrowheads="1"/>
          </p:cNvSpPr>
          <p:nvPr/>
        </p:nvSpPr>
        <p:spPr bwMode="auto">
          <a:xfrm>
            <a:off x="21478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6" name="Rectangle 33"/>
          <p:cNvSpPr>
            <a:spLocks noChangeArrowheads="1"/>
          </p:cNvSpPr>
          <p:nvPr/>
        </p:nvSpPr>
        <p:spPr bwMode="auto">
          <a:xfrm>
            <a:off x="21478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7" name="Rectangle 34"/>
          <p:cNvSpPr>
            <a:spLocks noChangeArrowheads="1"/>
          </p:cNvSpPr>
          <p:nvPr/>
        </p:nvSpPr>
        <p:spPr bwMode="auto">
          <a:xfrm>
            <a:off x="23764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8" name="Rectangle 35"/>
          <p:cNvSpPr>
            <a:spLocks noChangeArrowheads="1"/>
          </p:cNvSpPr>
          <p:nvPr/>
        </p:nvSpPr>
        <p:spPr bwMode="auto">
          <a:xfrm>
            <a:off x="23764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9" name="Rectangle 36"/>
          <p:cNvSpPr>
            <a:spLocks noChangeArrowheads="1"/>
          </p:cNvSpPr>
          <p:nvPr/>
        </p:nvSpPr>
        <p:spPr bwMode="auto">
          <a:xfrm>
            <a:off x="23764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0" name="Rectangle 37"/>
          <p:cNvSpPr>
            <a:spLocks noChangeArrowheads="1"/>
          </p:cNvSpPr>
          <p:nvPr/>
        </p:nvSpPr>
        <p:spPr bwMode="auto">
          <a:xfrm>
            <a:off x="26050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1" name="Rectangle 38"/>
          <p:cNvSpPr>
            <a:spLocks noChangeArrowheads="1"/>
          </p:cNvSpPr>
          <p:nvPr/>
        </p:nvSpPr>
        <p:spPr bwMode="auto">
          <a:xfrm>
            <a:off x="26050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2" name="Rectangle 39"/>
          <p:cNvSpPr>
            <a:spLocks noChangeArrowheads="1"/>
          </p:cNvSpPr>
          <p:nvPr/>
        </p:nvSpPr>
        <p:spPr bwMode="auto">
          <a:xfrm>
            <a:off x="26050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3" name="Text Box 40"/>
          <p:cNvSpPr txBox="1">
            <a:spLocks noChangeArrowheads="1"/>
          </p:cNvSpPr>
          <p:nvPr/>
        </p:nvSpPr>
        <p:spPr bwMode="auto">
          <a:xfrm>
            <a:off x="2833688" y="2209800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  <p:sp>
        <p:nvSpPr>
          <p:cNvPr id="11304" name="Text Box 41"/>
          <p:cNvSpPr txBox="1">
            <a:spLocks noChangeArrowheads="1"/>
          </p:cNvSpPr>
          <p:nvPr/>
        </p:nvSpPr>
        <p:spPr bwMode="auto">
          <a:xfrm rot="5400000">
            <a:off x="1667669" y="3604419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  <p:sp>
        <p:nvSpPr>
          <p:cNvPr id="11305" name="Rectangle 42"/>
          <p:cNvSpPr>
            <a:spLocks noChangeArrowheads="1"/>
          </p:cNvSpPr>
          <p:nvPr/>
        </p:nvSpPr>
        <p:spPr bwMode="auto">
          <a:xfrm>
            <a:off x="14620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6" name="Rectangle 43"/>
          <p:cNvSpPr>
            <a:spLocks noChangeArrowheads="1"/>
          </p:cNvSpPr>
          <p:nvPr/>
        </p:nvSpPr>
        <p:spPr bwMode="auto">
          <a:xfrm>
            <a:off x="16906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Rectangle 44"/>
          <p:cNvSpPr>
            <a:spLocks noChangeArrowheads="1"/>
          </p:cNvSpPr>
          <p:nvPr/>
        </p:nvSpPr>
        <p:spPr bwMode="auto">
          <a:xfrm>
            <a:off x="19192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8" name="Rectangle 45"/>
          <p:cNvSpPr>
            <a:spLocks noChangeArrowheads="1"/>
          </p:cNvSpPr>
          <p:nvPr/>
        </p:nvSpPr>
        <p:spPr bwMode="auto">
          <a:xfrm>
            <a:off x="21478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9" name="Rectangle 46"/>
          <p:cNvSpPr>
            <a:spLocks noChangeArrowheads="1"/>
          </p:cNvSpPr>
          <p:nvPr/>
        </p:nvSpPr>
        <p:spPr bwMode="auto">
          <a:xfrm>
            <a:off x="23764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0" name="Rectangle 47"/>
          <p:cNvSpPr>
            <a:spLocks noChangeArrowheads="1"/>
          </p:cNvSpPr>
          <p:nvPr/>
        </p:nvSpPr>
        <p:spPr bwMode="auto">
          <a:xfrm>
            <a:off x="26050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1" name="Text Box 48"/>
          <p:cNvSpPr txBox="1">
            <a:spLocks noChangeArrowheads="1"/>
          </p:cNvSpPr>
          <p:nvPr/>
        </p:nvSpPr>
        <p:spPr bwMode="auto">
          <a:xfrm>
            <a:off x="2833688" y="3976688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  <p:sp>
        <p:nvSpPr>
          <p:cNvPr id="11312" name="Rectangle 49"/>
          <p:cNvSpPr>
            <a:spLocks noChangeArrowheads="1"/>
          </p:cNvSpPr>
          <p:nvPr/>
        </p:nvSpPr>
        <p:spPr bwMode="auto">
          <a:xfrm>
            <a:off x="32908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3" name="Rectangle 50"/>
          <p:cNvSpPr>
            <a:spLocks noChangeArrowheads="1"/>
          </p:cNvSpPr>
          <p:nvPr/>
        </p:nvSpPr>
        <p:spPr bwMode="auto">
          <a:xfrm>
            <a:off x="32908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4" name="Rectangle 51"/>
          <p:cNvSpPr>
            <a:spLocks noChangeArrowheads="1"/>
          </p:cNvSpPr>
          <p:nvPr/>
        </p:nvSpPr>
        <p:spPr bwMode="auto">
          <a:xfrm>
            <a:off x="32908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5" name="Rectangle 52"/>
          <p:cNvSpPr>
            <a:spLocks noChangeArrowheads="1"/>
          </p:cNvSpPr>
          <p:nvPr/>
        </p:nvSpPr>
        <p:spPr bwMode="auto">
          <a:xfrm>
            <a:off x="32908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6" name="Rectangle 53"/>
          <p:cNvSpPr>
            <a:spLocks noChangeArrowheads="1"/>
          </p:cNvSpPr>
          <p:nvPr/>
        </p:nvSpPr>
        <p:spPr bwMode="auto">
          <a:xfrm>
            <a:off x="32908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7" name="Rectangle 54"/>
          <p:cNvSpPr>
            <a:spLocks noChangeArrowheads="1"/>
          </p:cNvSpPr>
          <p:nvPr/>
        </p:nvSpPr>
        <p:spPr bwMode="auto">
          <a:xfrm>
            <a:off x="32908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Rectangle 55"/>
          <p:cNvSpPr>
            <a:spLocks noChangeArrowheads="1"/>
          </p:cNvSpPr>
          <p:nvPr/>
        </p:nvSpPr>
        <p:spPr bwMode="auto">
          <a:xfrm>
            <a:off x="3290888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9" name="Text Box 56"/>
          <p:cNvSpPr txBox="1">
            <a:spLocks noChangeArrowheads="1"/>
          </p:cNvSpPr>
          <p:nvPr/>
        </p:nvSpPr>
        <p:spPr bwMode="auto">
          <a:xfrm rot="5400000">
            <a:off x="3267869" y="3604419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  <p:sp>
        <p:nvSpPr>
          <p:cNvPr id="11320" name="Text Box 57"/>
          <p:cNvSpPr txBox="1">
            <a:spLocks noChangeArrowheads="1"/>
          </p:cNvSpPr>
          <p:nvPr/>
        </p:nvSpPr>
        <p:spPr bwMode="auto">
          <a:xfrm>
            <a:off x="623888" y="35814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1040</a:t>
            </a:r>
          </a:p>
        </p:txBody>
      </p:sp>
      <p:sp>
        <p:nvSpPr>
          <p:cNvPr id="11321" name="Text Box 58"/>
          <p:cNvSpPr txBox="1">
            <a:spLocks noChangeArrowheads="1"/>
          </p:cNvSpPr>
          <p:nvPr/>
        </p:nvSpPr>
        <p:spPr bwMode="auto">
          <a:xfrm>
            <a:off x="2681288" y="16764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1392</a:t>
            </a:r>
          </a:p>
        </p:txBody>
      </p:sp>
      <p:sp>
        <p:nvSpPr>
          <p:cNvPr id="11322" name="Rectangle 59"/>
          <p:cNvSpPr>
            <a:spLocks noChangeArrowheads="1"/>
          </p:cNvSpPr>
          <p:nvPr/>
        </p:nvSpPr>
        <p:spPr bwMode="auto">
          <a:xfrm>
            <a:off x="4572000" y="2057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23" name="Text Box 60"/>
          <p:cNvSpPr txBox="1">
            <a:spLocks noChangeArrowheads="1"/>
          </p:cNvSpPr>
          <p:nvPr/>
        </p:nvSpPr>
        <p:spPr bwMode="auto">
          <a:xfrm>
            <a:off x="4800600" y="1981200"/>
            <a:ext cx="20050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6.45 </a:t>
            </a:r>
            <a:r>
              <a:rPr lang="en-US" sz="1800">
                <a:latin typeface="Symbol" pitchFamily="18" charset="2"/>
              </a:rPr>
              <a:t>m</a:t>
            </a:r>
            <a:r>
              <a:rPr lang="en-US" sz="1800"/>
              <a:t>m on a side</a:t>
            </a:r>
          </a:p>
        </p:txBody>
      </p:sp>
      <p:sp>
        <p:nvSpPr>
          <p:cNvPr id="11324" name="Text Box 61"/>
          <p:cNvSpPr txBox="1">
            <a:spLocks noChangeArrowheads="1"/>
          </p:cNvSpPr>
          <p:nvPr/>
        </p:nvSpPr>
        <p:spPr bwMode="auto">
          <a:xfrm>
            <a:off x="4495800" y="2452688"/>
            <a:ext cx="3511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Chip is 8.98 x 6.71 mm on a side</a:t>
            </a:r>
          </a:p>
        </p:txBody>
      </p:sp>
      <p:sp>
        <p:nvSpPr>
          <p:cNvPr id="11325" name="Text Box 62"/>
          <p:cNvSpPr txBox="1">
            <a:spLocks noChangeArrowheads="1"/>
          </p:cNvSpPr>
          <p:nvPr/>
        </p:nvSpPr>
        <p:spPr bwMode="auto">
          <a:xfrm>
            <a:off x="685800" y="4953000"/>
            <a:ext cx="7772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Typical magnification from sample to camera is roughly objective magnification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Resolution and magnification</a:t>
            </a: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/>
          <a:srcRect l="50363" t="58553" r="4150" b="14803"/>
          <a:stretch>
            <a:fillRect/>
          </a:stretch>
        </p:blipFill>
        <p:spPr bwMode="auto">
          <a:xfrm>
            <a:off x="2362200" y="2362200"/>
            <a:ext cx="441483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7044" name="Line 4"/>
          <p:cNvSpPr>
            <a:spLocks noChangeShapeType="1"/>
          </p:cNvSpPr>
          <p:nvPr/>
        </p:nvSpPr>
        <p:spPr bwMode="auto">
          <a:xfrm flipH="1">
            <a:off x="2514600" y="4038600"/>
            <a:ext cx="419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2362200" y="4114800"/>
            <a:ext cx="4575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More pixels / resolution element 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2438400" y="51816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/>
              <a:t>Where is optimum?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Nyquist-Shannon Sampling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95400"/>
          </a:xfrm>
        </p:spPr>
        <p:txBody>
          <a:bodyPr/>
          <a:lstStyle/>
          <a:p>
            <a:pPr eaLnBrk="1" hangingPunct="1"/>
            <a:r>
              <a:rPr lang="en-US" smtClean="0"/>
              <a:t>How many CCD pixels are needed to accurately reproduce the smallest object that can be resolved by the scope?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57200" y="3581400"/>
            <a:ext cx="8229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/>
              <a:t>Nyquist-Shannon Sampling theorem:</a:t>
            </a:r>
            <a:br>
              <a:rPr lang="en-US"/>
            </a:br>
            <a:r>
              <a:rPr lang="en-US"/>
              <a:t>Must have at least two pixels per resolvable element</a:t>
            </a:r>
          </a:p>
          <a:p>
            <a:pPr marL="742950" lvl="1" indent="-285750"/>
            <a:r>
              <a:rPr lang="en-US"/>
              <a:t>2.5 – 3 is preferable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Nyquist-Shannon Sampling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7880350" cy="492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Resolution and CCDs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mtClean="0"/>
              <a:t>Nyquist-Shannon Sampling theorem:</a:t>
            </a:r>
            <a:br>
              <a:rPr lang="en-US" smtClean="0"/>
            </a:br>
            <a:r>
              <a:rPr lang="en-US" smtClean="0"/>
              <a:t>Must have at least two pixels per resolvable element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E.g: if your resolution is 300 nm, your image should be magnified to so that 150 nm in the sample corresponds to at least one pixel on the camera</a:t>
            </a:r>
          </a:p>
          <a:p>
            <a:pPr eaLnBrk="1" hangingPunct="1">
              <a:spcBef>
                <a:spcPct val="50000"/>
              </a:spcBef>
            </a:pPr>
            <a:endParaRPr lang="en-US" smtClean="0"/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If you fail to do this, you will miss features smaller than twice your sampling size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You can also run into aliasing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Aliasing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3" cstate="print"/>
          <a:srcRect t="6885" b="12227"/>
          <a:stretch>
            <a:fillRect/>
          </a:stretch>
        </p:blipFill>
        <p:spPr bwMode="auto">
          <a:xfrm>
            <a:off x="685800" y="1828800"/>
            <a:ext cx="78803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1279525" y="5562600"/>
            <a:ext cx="24399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Nyquist sampled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410200" y="5562600"/>
            <a:ext cx="21701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Undersampled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A resolution-centric view of imaging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4102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smtClean="0"/>
              <a:t>The objective NA sets the highest resolution you can measure (1.4 NA ~ 220 nm)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To achieve this resolution, 220 nm in your image must cover 2 pixels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Choose your magnification to achieve this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For 6.45 </a:t>
            </a:r>
            <a:r>
              <a:rPr lang="en-US" smtClean="0">
                <a:latin typeface="Symbol" pitchFamily="18" charset="2"/>
              </a:rPr>
              <a:t>m</a:t>
            </a:r>
            <a:r>
              <a:rPr lang="en-US" smtClean="0"/>
              <a:t>m pixels, we need a total magnification of 6450/110 = 58.6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So for 1.4 NA, a 40x lens would be undersampled, a 60x would be just at the Nyquist limit, and a 100x lens would oversample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 PSF</a:t>
            </a: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 l="20909" t="17264" r="18970" b="20332"/>
          <a:stretch>
            <a:fillRect/>
          </a:stretch>
        </p:blipFill>
        <p:spPr bwMode="auto">
          <a:xfrm>
            <a:off x="2209800" y="1752600"/>
            <a:ext cx="4724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Noise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609600"/>
          </a:xfrm>
        </p:spPr>
        <p:txBody>
          <a:bodyPr/>
          <a:lstStyle/>
          <a:p>
            <a:r>
              <a:rPr lang="en-US" smtClean="0"/>
              <a:t>Longer exposure times are better – why?</a:t>
            </a:r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 cstate="print"/>
          <a:srcRect l="25131" t="51462" b="6433"/>
          <a:stretch>
            <a:fillRect/>
          </a:stretch>
        </p:blipFill>
        <p:spPr bwMode="auto">
          <a:xfrm>
            <a:off x="2514600" y="2590800"/>
            <a:ext cx="40862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4" cstate="print"/>
          <a:srcRect l="17278" t="34518" r="7999" b="51308"/>
          <a:stretch>
            <a:fillRect/>
          </a:stretch>
        </p:blipFill>
        <p:spPr bwMode="auto">
          <a:xfrm>
            <a:off x="2427288" y="4191000"/>
            <a:ext cx="427831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1142" name="Line 6"/>
          <p:cNvSpPr>
            <a:spLocks noChangeShapeType="1"/>
          </p:cNvSpPr>
          <p:nvPr/>
        </p:nvSpPr>
        <p:spPr bwMode="auto">
          <a:xfrm flipH="1">
            <a:off x="2438400" y="5791200"/>
            <a:ext cx="419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2808288" y="5830888"/>
            <a:ext cx="3592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Increasing exposure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HT Cropp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1000"/>
            <a:ext cx="9144000" cy="81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09600" y="4724400"/>
            <a:ext cx="2438400" cy="1600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Noise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Read noise – inherent in reading out CCD</a:t>
            </a:r>
          </a:p>
          <a:p>
            <a:pPr lvl="1" eaLnBrk="1" hangingPunct="1"/>
            <a:r>
              <a:rPr lang="en-US" dirty="0" smtClean="0"/>
              <a:t>Scales as the square root of readout speed </a:t>
            </a:r>
            <a:br>
              <a:rPr lang="en-US" dirty="0" smtClean="0"/>
            </a:br>
            <a:r>
              <a:rPr lang="en-US" dirty="0" smtClean="0"/>
              <a:t>(faster = noisier)</a:t>
            </a:r>
          </a:p>
          <a:p>
            <a:pPr lvl="1" eaLnBrk="1" hangingPunct="1"/>
            <a:r>
              <a:rPr lang="en-US" dirty="0" smtClean="0"/>
              <a:t>For </a:t>
            </a:r>
            <a:r>
              <a:rPr lang="en-US" dirty="0" err="1" smtClean="0"/>
              <a:t>CoolSNAP</a:t>
            </a:r>
            <a:r>
              <a:rPr lang="en-US" dirty="0" smtClean="0"/>
              <a:t> HQ2: 4.5 e</a:t>
            </a:r>
            <a:r>
              <a:rPr lang="en-US" baseline="30000" dirty="0" smtClean="0"/>
              <a:t>- </a:t>
            </a:r>
            <a:r>
              <a:rPr lang="en-US" dirty="0" smtClean="0"/>
              <a:t>/ pixel @ 10MHz </a:t>
            </a:r>
            <a:r>
              <a:rPr lang="en-US" dirty="0" smtClean="0"/>
              <a:t>(180 </a:t>
            </a:r>
            <a:r>
              <a:rPr lang="en-US" dirty="0" smtClean="0"/>
              <a:t>ms readout)</a:t>
            </a:r>
          </a:p>
          <a:p>
            <a:pPr lvl="1" eaLnBrk="1" hangingPunct="1"/>
            <a:r>
              <a:rPr lang="en-US" dirty="0" smtClean="0"/>
              <a:t>5.5 e</a:t>
            </a:r>
            <a:r>
              <a:rPr lang="en-US" baseline="30000" dirty="0" smtClean="0"/>
              <a:t>- </a:t>
            </a:r>
            <a:r>
              <a:rPr lang="en-US" dirty="0" smtClean="0"/>
              <a:t>/ pixel @ 20MHz </a:t>
            </a:r>
            <a:r>
              <a:rPr lang="en-US" dirty="0" smtClean="0"/>
              <a:t>(</a:t>
            </a:r>
            <a:r>
              <a:rPr lang="en-US" dirty="0" smtClean="0"/>
              <a:t>9</a:t>
            </a:r>
            <a:r>
              <a:rPr lang="en-US" dirty="0" smtClean="0"/>
              <a:t>0ms </a:t>
            </a:r>
            <a:r>
              <a:rPr lang="en-US" dirty="0" smtClean="0"/>
              <a:t>readout)</a:t>
            </a:r>
          </a:p>
          <a:p>
            <a:pPr lvl="1" eaLnBrk="1" hangingPunct="1"/>
            <a:endParaRPr lang="en-US" dirty="0" smtClean="0"/>
          </a:p>
          <a:p>
            <a:pPr eaLnBrk="1" hangingPunct="1"/>
            <a:r>
              <a:rPr lang="en-US" dirty="0" smtClean="0"/>
              <a:t>Dark current – thermal accumulation of electrons</a:t>
            </a:r>
          </a:p>
          <a:p>
            <a:pPr lvl="1" eaLnBrk="1" hangingPunct="1"/>
            <a:r>
              <a:rPr lang="en-US" dirty="0" smtClean="0"/>
              <a:t>Cooling helps, so negligible for most applications</a:t>
            </a:r>
          </a:p>
          <a:p>
            <a:pPr lvl="1" eaLnBrk="1" hangingPunct="1"/>
            <a:r>
              <a:rPr lang="en-US" dirty="0" err="1" smtClean="0"/>
              <a:t>CoolSNAP</a:t>
            </a:r>
            <a:r>
              <a:rPr lang="en-US" dirty="0" smtClean="0"/>
              <a:t> HQ2: 0.001 e</a:t>
            </a:r>
            <a:r>
              <a:rPr lang="en-US" baseline="30000" dirty="0" smtClean="0"/>
              <a:t>- </a:t>
            </a:r>
            <a:r>
              <a:rPr lang="en-US" dirty="0" smtClean="0"/>
              <a:t>/ pixel / s (@ -30°C)</a:t>
            </a:r>
          </a:p>
          <a:p>
            <a:pPr lvl="1"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20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Noise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525962"/>
          </a:xfrm>
        </p:spPr>
        <p:txBody>
          <a:bodyPr/>
          <a:lstStyle/>
          <a:p>
            <a:pPr eaLnBrk="1" hangingPunct="1"/>
            <a:r>
              <a:rPr lang="en-US" smtClean="0"/>
              <a:t>Photon Shot Noise: Due to the fact that photons are particles and collected in integer numbers</a:t>
            </a:r>
          </a:p>
          <a:p>
            <a:pPr lvl="1" eaLnBrk="1" hangingPunct="1"/>
            <a:r>
              <a:rPr lang="en-US" smtClean="0"/>
              <a:t>Square root of the number of photons</a:t>
            </a:r>
          </a:p>
          <a:p>
            <a:pPr eaLnBrk="1" hangingPunct="1"/>
            <a:r>
              <a:rPr lang="en-US" smtClean="0"/>
              <a:t>1 photon ≠ 1 count in your image – depends on the camera (A/D) gain</a:t>
            </a:r>
          </a:p>
          <a:p>
            <a:pPr eaLnBrk="1" hangingPunct="1"/>
            <a:r>
              <a:rPr lang="en-US" smtClean="0"/>
              <a:t>Zero photons collected doesn’t result in zero being measured on the camera – it has an offset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1843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 l="83789" t="60001" b="18640"/>
          <a:stretch>
            <a:fillRect/>
          </a:stretch>
        </p:blipFill>
        <p:spPr bwMode="auto">
          <a:xfrm>
            <a:off x="5562600" y="4333875"/>
            <a:ext cx="29718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4876800" y="5783263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Signal/Noise Ratio (SNR)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/>
            <a:r>
              <a:rPr lang="en-US" smtClean="0"/>
              <a:t>Signal = # of photons</a:t>
            </a:r>
          </a:p>
          <a:p>
            <a:pPr eaLnBrk="1" hangingPunct="1"/>
            <a:r>
              <a:rPr lang="en-US" smtClean="0"/>
              <a:t>Noise = </a:t>
            </a:r>
            <a:r>
              <a:rPr lang="en-US" smtClean="0">
                <a:sym typeface="Symbol" pitchFamily="18" charset="2"/>
              </a:rPr>
              <a:t></a:t>
            </a:r>
            <a:r>
              <a:rPr lang="en-US" smtClean="0"/>
              <a:t> (read noise</a:t>
            </a:r>
            <a:r>
              <a:rPr lang="en-US" baseline="30000" smtClean="0"/>
              <a:t>2</a:t>
            </a:r>
            <a:r>
              <a:rPr lang="en-US" smtClean="0"/>
              <a:t> +(# of </a:t>
            </a:r>
            <a:r>
              <a:rPr lang="en-US" smtClean="0">
                <a:sym typeface="Symbol" pitchFamily="18" charset="2"/>
              </a:rPr>
              <a:t>photons))</a:t>
            </a:r>
          </a:p>
          <a:p>
            <a:pPr eaLnBrk="1" hangingPunct="1"/>
            <a:endParaRPr lang="en-US" smtClean="0">
              <a:sym typeface="Symbol" pitchFamily="18" charset="2"/>
            </a:endParaRPr>
          </a:p>
          <a:p>
            <a:pPr eaLnBrk="1" hangingPunct="1"/>
            <a:r>
              <a:rPr lang="en-US" smtClean="0">
                <a:sym typeface="Symbol" pitchFamily="18" charset="2"/>
              </a:rPr>
              <a:t>At low photon numbers, read noise dominates</a:t>
            </a:r>
          </a:p>
          <a:p>
            <a:pPr eaLnBrk="1" hangingPunct="1"/>
            <a:endParaRPr lang="en-US" smtClean="0">
              <a:sym typeface="Symbol" pitchFamily="18" charset="2"/>
            </a:endParaRPr>
          </a:p>
          <a:p>
            <a:pPr eaLnBrk="1" hangingPunct="1"/>
            <a:r>
              <a:rPr lang="en-US" smtClean="0">
                <a:sym typeface="Symbol" pitchFamily="18" charset="2"/>
              </a:rPr>
              <a:t>At high photon numbers,</a:t>
            </a:r>
            <a:br>
              <a:rPr lang="en-US" smtClean="0">
                <a:sym typeface="Symbol" pitchFamily="18" charset="2"/>
              </a:rPr>
            </a:br>
            <a:r>
              <a:rPr lang="en-US" smtClean="0">
                <a:sym typeface="Symbol" pitchFamily="18" charset="2"/>
              </a:rPr>
              <a:t>SNR = (# of photons)/ (# of photons)</a:t>
            </a:r>
            <a:br>
              <a:rPr lang="en-US" smtClean="0">
                <a:sym typeface="Symbol" pitchFamily="18" charset="2"/>
              </a:rPr>
            </a:br>
            <a:r>
              <a:rPr lang="en-US" smtClean="0">
                <a:sym typeface="Symbol" pitchFamily="18" charset="2"/>
              </a:rPr>
              <a:t>         = (# of photons)</a:t>
            </a:r>
          </a:p>
          <a:p>
            <a:pPr eaLnBrk="1" hangingPunct="1"/>
            <a:endParaRPr lang="en-US" smtClean="0">
              <a:sym typeface="Symbol" pitchFamily="18" charset="2"/>
            </a:endParaRPr>
          </a:p>
          <a:p>
            <a:pPr eaLnBrk="1" hangingPunct="1"/>
            <a:r>
              <a:rPr lang="en-US" smtClean="0">
                <a:sym typeface="Symbol" pitchFamily="18" charset="2"/>
              </a:rPr>
              <a:t>So, to double your SNR, you need to acquire four times as long (or 2x2 bin)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Binning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t="5278" b="6744"/>
          <a:stretch>
            <a:fillRect/>
          </a:stretch>
        </p:blipFill>
        <p:spPr bwMode="auto">
          <a:xfrm>
            <a:off x="457200" y="2057400"/>
            <a:ext cx="4953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5562600" y="2438400"/>
            <a:ext cx="3505200" cy="3195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/>
              <a:t>Read out 4 pixels as one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Increases SNR by 2x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Decreases read time by 2 or 4x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Decreases resolution by 2x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Signal/Noise Ratio (SNR)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Read noise dominates whenever </a:t>
            </a:r>
            <a:br>
              <a:rPr lang="en-US" smtClean="0"/>
            </a:br>
            <a:r>
              <a:rPr lang="en-US" smtClean="0"/>
              <a:t>read noise</a:t>
            </a:r>
            <a:r>
              <a:rPr lang="en-US" baseline="30000" smtClean="0"/>
              <a:t>2</a:t>
            </a:r>
            <a:r>
              <a:rPr lang="en-US" smtClean="0"/>
              <a:t> = # of photons</a:t>
            </a:r>
          </a:p>
          <a:p>
            <a:endParaRPr lang="en-US" smtClean="0"/>
          </a:p>
          <a:p>
            <a:r>
              <a:rPr lang="en-US" smtClean="0"/>
              <a:t>8 e- read noise </a:t>
            </a:r>
            <a:r>
              <a:rPr lang="en-US" smtClean="0">
                <a:cs typeface="Arial" charset="0"/>
              </a:rPr>
              <a:t>→</a:t>
            </a:r>
            <a:r>
              <a:rPr lang="en-US" smtClean="0"/>
              <a:t> 64 photons</a:t>
            </a:r>
          </a:p>
          <a:p>
            <a:r>
              <a:rPr lang="en-US" smtClean="0"/>
              <a:t>16 e- read noise </a:t>
            </a:r>
            <a:r>
              <a:rPr lang="en-US" smtClean="0">
                <a:cs typeface="Arial" charset="0"/>
              </a:rPr>
              <a:t>→</a:t>
            </a:r>
            <a:r>
              <a:rPr lang="en-US" smtClean="0"/>
              <a:t> 256 photons</a:t>
            </a:r>
          </a:p>
          <a:p>
            <a:r>
              <a:rPr lang="en-US" smtClean="0"/>
              <a:t>50 e- read noise </a:t>
            </a:r>
            <a:r>
              <a:rPr lang="en-US" smtClean="0">
                <a:cs typeface="Arial" charset="0"/>
              </a:rPr>
              <a:t>→</a:t>
            </a:r>
            <a:r>
              <a:rPr lang="en-US" smtClean="0"/>
              <a:t> 2500 photons</a:t>
            </a:r>
          </a:p>
          <a:p>
            <a:endParaRPr lang="en-US" smtClean="0"/>
          </a:p>
          <a:p>
            <a:r>
              <a:rPr lang="en-US" smtClean="0"/>
              <a:t>Full range on Coolsnap HQ2 with 4x gain: 4095 photons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62000" y="5026967"/>
            <a:ext cx="1692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Test image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5024735"/>
            <a:ext cx="205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no </a:t>
            </a:r>
            <a:r>
              <a:rPr lang="en-US" dirty="0"/>
              <a:t>read noise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6477000" y="5024735"/>
            <a:ext cx="220605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5 </a:t>
            </a:r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2209800" y="6035675"/>
            <a:ext cx="5181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US" dirty="0"/>
              <a:t>Photon shot noise </a:t>
            </a:r>
            <a:r>
              <a:rPr lang="en-US" dirty="0" smtClean="0"/>
              <a:t>~ </a:t>
            </a:r>
            <a:r>
              <a:rPr lang="en-US" dirty="0"/>
              <a:t>6x read noise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1000 photons / pixel on average; ~5000 in brightest areas</a:t>
            </a:r>
            <a:endParaRPr lang="en-US" dirty="0"/>
          </a:p>
        </p:txBody>
      </p:sp>
      <p:pic>
        <p:nvPicPr>
          <p:cNvPr id="11" name="Picture 10" descr="orig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pic>
        <p:nvPicPr>
          <p:cNvPr id="12" name="Picture 11" descr="1000phot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981200"/>
            <a:ext cx="2870200" cy="2870200"/>
          </a:xfrm>
          <a:prstGeom prst="rect">
            <a:avLst/>
          </a:prstGeom>
        </p:spPr>
      </p:pic>
      <p:pic>
        <p:nvPicPr>
          <p:cNvPr id="13" name="Picture 12" descr="1000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62000" y="5026967"/>
            <a:ext cx="1692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Test image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5024735"/>
            <a:ext cx="205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no </a:t>
            </a:r>
            <a:r>
              <a:rPr lang="en-US" dirty="0"/>
              <a:t>read noise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6477000" y="5024735"/>
            <a:ext cx="220605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5 </a:t>
            </a:r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2209800" y="6035675"/>
            <a:ext cx="5181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US" dirty="0"/>
              <a:t>Photon shot noise </a:t>
            </a:r>
            <a:r>
              <a:rPr lang="en-US" dirty="0" smtClean="0"/>
              <a:t>= 2x </a:t>
            </a:r>
            <a:r>
              <a:rPr lang="en-US" dirty="0"/>
              <a:t>read noise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100 photons / pixel on average; ~500 in brightest areas</a:t>
            </a:r>
            <a:endParaRPr lang="en-US" dirty="0"/>
          </a:p>
        </p:txBody>
      </p:sp>
      <p:pic>
        <p:nvPicPr>
          <p:cNvPr id="11" name="Picture 10" descr="orig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pic>
        <p:nvPicPr>
          <p:cNvPr id="14" name="Picture 13" descr="100phot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3252" y="1980252"/>
            <a:ext cx="2870200" cy="2870200"/>
          </a:xfrm>
          <a:prstGeom prst="rect">
            <a:avLst/>
          </a:prstGeom>
        </p:spPr>
      </p:pic>
      <p:pic>
        <p:nvPicPr>
          <p:cNvPr id="15" name="Picture 14" descr="100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62000" y="5026967"/>
            <a:ext cx="1692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Test image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5024735"/>
            <a:ext cx="205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no </a:t>
            </a:r>
            <a:r>
              <a:rPr lang="en-US" dirty="0"/>
              <a:t>read noise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6477000" y="5024735"/>
            <a:ext cx="220605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5 </a:t>
            </a:r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2209800" y="6035675"/>
            <a:ext cx="5181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US" dirty="0"/>
              <a:t>Photon shot noise </a:t>
            </a:r>
            <a:r>
              <a:rPr lang="en-US" dirty="0" smtClean="0"/>
              <a:t>= read </a:t>
            </a:r>
            <a:r>
              <a:rPr lang="en-US" dirty="0"/>
              <a:t>noise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25 photons / pixel on average; ~125 in brightest areas</a:t>
            </a:r>
            <a:endParaRPr lang="en-US" dirty="0"/>
          </a:p>
        </p:txBody>
      </p:sp>
      <p:pic>
        <p:nvPicPr>
          <p:cNvPr id="11" name="Picture 10" descr="orig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pic>
        <p:nvPicPr>
          <p:cNvPr id="14" name="Picture 13" descr="25phot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3252" y="1980252"/>
            <a:ext cx="2870200" cy="2870200"/>
          </a:xfrm>
          <a:prstGeom prst="rect">
            <a:avLst/>
          </a:prstGeom>
        </p:spPr>
      </p:pic>
      <p:pic>
        <p:nvPicPr>
          <p:cNvPr id="15" name="Picture 14" descr="25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62000" y="5026967"/>
            <a:ext cx="1692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Test image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5024735"/>
            <a:ext cx="205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no </a:t>
            </a:r>
            <a:r>
              <a:rPr lang="en-US" dirty="0"/>
              <a:t>read noise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6477000" y="5024735"/>
            <a:ext cx="220605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5 </a:t>
            </a:r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2209800" y="6035675"/>
            <a:ext cx="5181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US" dirty="0"/>
              <a:t>Photon shot noise </a:t>
            </a:r>
            <a:r>
              <a:rPr lang="en-US" dirty="0" smtClean="0"/>
              <a:t>~ 2/3 </a:t>
            </a:r>
            <a:r>
              <a:rPr lang="en-US" dirty="0"/>
              <a:t>read noise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10 photons / pixel on average; ~50 in brightest areas</a:t>
            </a:r>
            <a:endParaRPr lang="en-US" dirty="0"/>
          </a:p>
        </p:txBody>
      </p:sp>
      <p:pic>
        <p:nvPicPr>
          <p:cNvPr id="11" name="Picture 10" descr="orig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pic>
        <p:nvPicPr>
          <p:cNvPr id="14" name="Picture 13" descr="10phot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3252" y="1980252"/>
            <a:ext cx="2870200" cy="2870200"/>
          </a:xfrm>
          <a:prstGeom prst="rect">
            <a:avLst/>
          </a:prstGeom>
        </p:spPr>
      </p:pic>
      <p:pic>
        <p:nvPicPr>
          <p:cNvPr id="15" name="Picture 14" descr="10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62000" y="5026967"/>
            <a:ext cx="1692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Test image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5024735"/>
            <a:ext cx="205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no </a:t>
            </a:r>
            <a:r>
              <a:rPr lang="en-US" dirty="0"/>
              <a:t>read noise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6477000" y="5024735"/>
            <a:ext cx="220605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5 </a:t>
            </a:r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2209800" y="6035675"/>
            <a:ext cx="5181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US" dirty="0"/>
              <a:t>Photon shot noise </a:t>
            </a:r>
            <a:r>
              <a:rPr lang="en-US" dirty="0" smtClean="0"/>
              <a:t>~ 1/5 </a:t>
            </a:r>
            <a:r>
              <a:rPr lang="en-US" dirty="0"/>
              <a:t>read noise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1 photon / pixel on average; ~5 in brightest areas</a:t>
            </a:r>
            <a:endParaRPr lang="en-US" dirty="0"/>
          </a:p>
        </p:txBody>
      </p:sp>
      <p:pic>
        <p:nvPicPr>
          <p:cNvPr id="11" name="Picture 10" descr="orig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pic>
        <p:nvPicPr>
          <p:cNvPr id="12" name="Picture 11" descr="1phot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3252" y="1980252"/>
            <a:ext cx="2870200" cy="2870200"/>
          </a:xfrm>
          <a:prstGeom prst="rect">
            <a:avLst/>
          </a:prstGeom>
        </p:spPr>
      </p:pic>
      <p:pic>
        <p:nvPicPr>
          <p:cNvPr id="13" name="Picture 12" descr="1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</a:t>
            </a:r>
            <a:r>
              <a:rPr lang="en-US" dirty="0" smtClean="0"/>
              <a:t>camera need </a:t>
            </a:r>
            <a:r>
              <a:rPr lang="en-US" dirty="0" smtClean="0"/>
              <a:t>to do?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Convert light into an electrical signal</a:t>
            </a:r>
          </a:p>
          <a:p>
            <a:endParaRPr lang="en-US" dirty="0" smtClean="0"/>
          </a:p>
          <a:p>
            <a:r>
              <a:rPr lang="en-US" dirty="0" smtClean="0"/>
              <a:t>Accurately measure this signal</a:t>
            </a:r>
          </a:p>
          <a:p>
            <a:endParaRPr lang="en-US" dirty="0" smtClean="0"/>
          </a:p>
          <a:p>
            <a:r>
              <a:rPr lang="en-US" dirty="0" smtClean="0"/>
              <a:t>Do this in a spatially resolved way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066800"/>
            <a:ext cx="4460875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114800"/>
            <a:ext cx="55245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Beating the read-out noise</a:t>
            </a:r>
            <a:br>
              <a:rPr lang="en-US" smtClean="0"/>
            </a:br>
            <a:r>
              <a:rPr lang="en-US" smtClean="0"/>
              <a:t>EMCCD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EMCCD result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Fast noisy CCD – runs at 30 fps, but 50 e</a:t>
            </a:r>
            <a:r>
              <a:rPr lang="en-US" baseline="30000" smtClean="0"/>
              <a:t>-</a:t>
            </a:r>
            <a:r>
              <a:rPr lang="en-US" smtClean="0"/>
              <a:t> read noise</a:t>
            </a:r>
          </a:p>
          <a:p>
            <a:endParaRPr lang="en-US" smtClean="0"/>
          </a:p>
          <a:p>
            <a:r>
              <a:rPr lang="en-US" smtClean="0"/>
              <a:t>Multiply signal by 100-fold – now read noise looks like 0.5 e</a:t>
            </a:r>
            <a:r>
              <a:rPr lang="en-US" baseline="30000" smtClean="0"/>
              <a:t>-</a:t>
            </a:r>
          </a:p>
          <a:p>
            <a:endParaRPr lang="en-US" baseline="30000" smtClean="0"/>
          </a:p>
          <a:p>
            <a:r>
              <a:rPr lang="en-US" smtClean="0"/>
              <a:t>Downside – multiplication process adds additional Poisson noise, so your QE looks like it’s halved</a:t>
            </a:r>
          </a:p>
          <a:p>
            <a:endParaRPr lang="en-US" smtClean="0"/>
          </a:p>
          <a:p>
            <a:r>
              <a:rPr lang="en-US" smtClean="0"/>
              <a:t>Upside – you get to image fast without worrying about read noise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457200" y="4876800"/>
            <a:ext cx="2471738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Slow scan CCD</a:t>
            </a:r>
          </a:p>
          <a:p>
            <a:pPr marL="342900" indent="-342900">
              <a:buFontTx/>
              <a:buNone/>
            </a:pPr>
            <a:r>
              <a:rPr lang="en-US"/>
              <a:t>4e</a:t>
            </a:r>
            <a:r>
              <a:rPr lang="en-US" baseline="30000"/>
              <a:t>-</a:t>
            </a:r>
            <a:r>
              <a:rPr lang="en-US"/>
              <a:t> read noise</a:t>
            </a:r>
          </a:p>
          <a:p>
            <a:pPr marL="342900" indent="-342900">
              <a:buFontTx/>
              <a:buNone/>
            </a:pPr>
            <a:r>
              <a:rPr lang="en-US"/>
              <a:t>(1 sec read time)</a:t>
            </a:r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3352800" y="4876800"/>
            <a:ext cx="2514600" cy="895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Video rate CCD,</a:t>
            </a:r>
          </a:p>
          <a:p>
            <a:pPr marL="342900" indent="-342900">
              <a:buFontTx/>
              <a:buNone/>
            </a:pPr>
            <a:r>
              <a:rPr lang="en-US"/>
              <a:t>50e</a:t>
            </a:r>
            <a:r>
              <a:rPr lang="en-US" baseline="30000"/>
              <a:t>-</a:t>
            </a:r>
            <a:r>
              <a:rPr lang="en-US"/>
              <a:t> read noise</a:t>
            </a:r>
          </a:p>
        </p:txBody>
      </p:sp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6096000" y="4876800"/>
            <a:ext cx="2778125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Video rate EMCCD</a:t>
            </a:r>
          </a:p>
          <a:p>
            <a:pPr marL="342900" indent="-342900">
              <a:buFontTx/>
              <a:buNone/>
            </a:pPr>
            <a:r>
              <a:rPr lang="en-US" dirty="0"/>
              <a:t>50e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  <a:p>
            <a:pPr marL="342900" indent="-342900">
              <a:buFontTx/>
              <a:buNone/>
            </a:pPr>
            <a:r>
              <a:rPr lang="en-US" dirty="0"/>
              <a:t>200x gain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Hypothetical </a:t>
            </a:r>
            <a:r>
              <a:rPr lang="en-US" dirty="0" smtClean="0"/>
              <a:t>CCD/EMCCD comparison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100 photon / pixel on average; ~500 in brightest areas</a:t>
            </a:r>
            <a:endParaRPr lang="en-US" dirty="0"/>
          </a:p>
        </p:txBody>
      </p:sp>
      <p:pic>
        <p:nvPicPr>
          <p:cNvPr id="15" name="Picture 14" descr="100photon_ss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05000"/>
            <a:ext cx="2870200" cy="2870200"/>
          </a:xfrm>
          <a:prstGeom prst="rect">
            <a:avLst/>
          </a:prstGeom>
        </p:spPr>
      </p:pic>
      <p:pic>
        <p:nvPicPr>
          <p:cNvPr id="16" name="Picture 15" descr="100photon_f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905000"/>
            <a:ext cx="2870200" cy="2870200"/>
          </a:xfrm>
          <a:prstGeom prst="rect">
            <a:avLst/>
          </a:prstGeom>
        </p:spPr>
      </p:pic>
      <p:pic>
        <p:nvPicPr>
          <p:cNvPr id="17" name="Picture 16" descr="100photon_em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1400" y="19050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CCDs vs. CMOS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dirty="0" smtClean="0"/>
              <a:t>CCDs:</a:t>
            </a:r>
          </a:p>
          <a:p>
            <a:pPr lvl="1"/>
            <a:r>
              <a:rPr lang="en-US" dirty="0" smtClean="0"/>
              <a:t>Output electrons</a:t>
            </a:r>
          </a:p>
          <a:p>
            <a:pPr lvl="1"/>
            <a:r>
              <a:rPr lang="en-US" dirty="0" smtClean="0"/>
              <a:t>Off chip amplifier and A/D converter generate output signal</a:t>
            </a:r>
          </a:p>
          <a:p>
            <a:pPr lvl="1"/>
            <a:r>
              <a:rPr lang="en-US" dirty="0" smtClean="0"/>
              <a:t>Slow, low noise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CMOS</a:t>
            </a:r>
          </a:p>
          <a:p>
            <a:pPr lvl="1"/>
            <a:r>
              <a:rPr lang="en-US" dirty="0" smtClean="0"/>
              <a:t>Outputs digital signal</a:t>
            </a:r>
          </a:p>
          <a:p>
            <a:pPr lvl="1"/>
            <a:r>
              <a:rPr lang="en-US" dirty="0" smtClean="0"/>
              <a:t>Each pixel has its own amplifier; each row has its own A/D converter</a:t>
            </a:r>
          </a:p>
          <a:p>
            <a:pPr lvl="1"/>
            <a:r>
              <a:rPr lang="en-US" dirty="0" smtClean="0"/>
              <a:t>Fast, noisy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New: </a:t>
            </a:r>
            <a:r>
              <a:rPr lang="en-US" dirty="0" err="1" smtClean="0"/>
              <a:t>sCMOS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en-US" dirty="0" smtClean="0"/>
              <a:t>Like CMOS, but better</a:t>
            </a:r>
          </a:p>
          <a:p>
            <a:pPr lvl="1"/>
            <a:r>
              <a:rPr lang="en-US" dirty="0" smtClean="0"/>
              <a:t>Differences are proprietary</a:t>
            </a:r>
          </a:p>
          <a:p>
            <a:pPr lvl="1"/>
            <a:r>
              <a:rPr lang="en-US" dirty="0" smtClean="0"/>
              <a:t>Vendors: Hamamatsu, </a:t>
            </a:r>
            <a:r>
              <a:rPr lang="en-US" dirty="0" err="1" smtClean="0"/>
              <a:t>Andor</a:t>
            </a:r>
            <a:r>
              <a:rPr lang="en-US" dirty="0" smtClean="0"/>
              <a:t>, PCO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Specs (</a:t>
            </a:r>
            <a:r>
              <a:rPr lang="en-US" dirty="0" err="1" smtClean="0"/>
              <a:t>Andor</a:t>
            </a:r>
            <a:r>
              <a:rPr lang="en-US" dirty="0" smtClean="0"/>
              <a:t> Neo):</a:t>
            </a:r>
          </a:p>
          <a:p>
            <a:pPr lvl="1"/>
            <a:r>
              <a:rPr lang="en-US" dirty="0" smtClean="0"/>
              <a:t>5.5 megapixels (2560 x 2160)</a:t>
            </a:r>
          </a:p>
          <a:p>
            <a:pPr lvl="1"/>
            <a:r>
              <a:rPr lang="en-US" dirty="0" smtClean="0"/>
              <a:t>6.5 </a:t>
            </a:r>
            <a:r>
              <a:rPr lang="en-US" dirty="0" smtClean="0">
                <a:latin typeface="Symbol" pitchFamily="18" charset="2"/>
              </a:rPr>
              <a:t>m</a:t>
            </a:r>
            <a:r>
              <a:rPr lang="en-US" dirty="0" smtClean="0"/>
              <a:t>m pixels</a:t>
            </a:r>
          </a:p>
          <a:p>
            <a:pPr lvl="1"/>
            <a:r>
              <a:rPr lang="en-US" dirty="0" smtClean="0"/>
              <a:t>100 fps readout</a:t>
            </a:r>
          </a:p>
          <a:p>
            <a:pPr lvl="1"/>
            <a:r>
              <a:rPr lang="en-US" dirty="0" smtClean="0"/>
              <a:t>1.5 e</a:t>
            </a:r>
            <a:r>
              <a:rPr lang="en-US" baseline="30000" dirty="0" smtClean="0"/>
              <a:t>-</a:t>
            </a:r>
            <a:r>
              <a:rPr lang="en-US" dirty="0" smtClean="0"/>
              <a:t> read noise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54101" y="114300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dirty="0" smtClean="0"/>
              <a:t>Scientific CMOS</a:t>
            </a:r>
            <a:endParaRPr lang="en-US" sz="2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smtClean="0"/>
              <a:t>Quantum efficiency</a:t>
            </a: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3" cstate="print"/>
          <a:srcRect b="8768"/>
          <a:stretch>
            <a:fillRect/>
          </a:stretch>
        </p:blipFill>
        <p:spPr bwMode="auto">
          <a:xfrm>
            <a:off x="685800" y="1143000"/>
            <a:ext cx="501808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4" cstate="print"/>
          <a:srcRect l="10649" t="42943" r="56242" b="33093"/>
          <a:stretch>
            <a:fillRect/>
          </a:stretch>
        </p:blipFill>
        <p:spPr bwMode="auto">
          <a:xfrm>
            <a:off x="609600" y="3702050"/>
            <a:ext cx="50546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6384925" y="1868488"/>
            <a:ext cx="811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HQ2</a:t>
            </a:r>
          </a:p>
        </p:txBody>
      </p:sp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6400800" y="4876800"/>
            <a:ext cx="164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Cascade II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How many intensity levels can you distinguish?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48700" cy="4648200"/>
          </a:xfrm>
        </p:spPr>
        <p:txBody>
          <a:bodyPr/>
          <a:lstStyle/>
          <a:p>
            <a:pPr eaLnBrk="1" hangingPunct="1"/>
            <a:r>
              <a:rPr lang="en-US" smtClean="0"/>
              <a:t>Full well capacity (16 000 e</a:t>
            </a:r>
            <a:r>
              <a:rPr lang="en-US" baseline="30000" smtClean="0"/>
              <a:t>-</a:t>
            </a:r>
            <a:r>
              <a:rPr lang="en-US" smtClean="0"/>
              <a:t>)</a:t>
            </a:r>
          </a:p>
          <a:p>
            <a:pPr eaLnBrk="1" hangingPunct="1"/>
            <a:r>
              <a:rPr lang="en-US" smtClean="0"/>
              <a:t>Readout noise: 5e-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Dynamic range: </a:t>
            </a:r>
          </a:p>
          <a:p>
            <a:pPr lvl="1" eaLnBrk="1" hangingPunct="1"/>
            <a:r>
              <a:rPr lang="en-US" smtClean="0"/>
              <a:t>FWC/readout noise: 3200</a:t>
            </a:r>
          </a:p>
          <a:p>
            <a:pPr lvl="1" eaLnBrk="1" hangingPunct="1"/>
            <a:r>
              <a:rPr lang="en-US" smtClean="0"/>
              <a:t>0.9 * FWC / (3 * readout noise) = 960</a:t>
            </a:r>
          </a:p>
          <a:p>
            <a:pPr eaLnBrk="1" hangingPunct="1"/>
            <a:r>
              <a:rPr lang="en-US" smtClean="0"/>
              <a:t>(Human eye ~ 100)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Check your histogram</a:t>
            </a:r>
          </a:p>
        </p:txBody>
      </p:sp>
      <p:pic>
        <p:nvPicPr>
          <p:cNvPr id="22531" name="Picture 24" descr="diatom-bright"/>
          <p:cNvPicPr>
            <a:picLocks noChangeAspect="1" noChangeArrowheads="1"/>
          </p:cNvPicPr>
          <p:nvPr/>
        </p:nvPicPr>
        <p:blipFill>
          <a:blip r:embed="rId3" cstate="print">
            <a:lum bright="20000"/>
          </a:blip>
          <a:srcRect/>
          <a:stretch>
            <a:fillRect/>
          </a:stretch>
        </p:blipFill>
        <p:spPr bwMode="auto">
          <a:xfrm>
            <a:off x="152400" y="1981200"/>
            <a:ext cx="60325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3" name="Picture 25" descr="hist-br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828800"/>
            <a:ext cx="284797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26" descr="diatom-dim"/>
          <p:cNvPicPr>
            <a:picLocks noChangeAspect="1" noChangeArrowheads="1"/>
          </p:cNvPicPr>
          <p:nvPr/>
        </p:nvPicPr>
        <p:blipFill>
          <a:blip r:embed="rId5" cstate="print">
            <a:lum bright="20000"/>
          </a:blip>
          <a:srcRect/>
          <a:stretch>
            <a:fillRect/>
          </a:stretch>
        </p:blipFill>
        <p:spPr bwMode="auto">
          <a:xfrm>
            <a:off x="152400" y="4038600"/>
            <a:ext cx="60325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5" name="Picture 27" descr="hist-di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3886200"/>
            <a:ext cx="284797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56" name="Line 28"/>
          <p:cNvSpPr>
            <a:spLocks noChangeShapeType="1"/>
          </p:cNvSpPr>
          <p:nvPr/>
        </p:nvSpPr>
        <p:spPr bwMode="auto">
          <a:xfrm flipV="1">
            <a:off x="6416675" y="584517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>
            <a:off x="6416675" y="6454775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6889750" y="6400800"/>
            <a:ext cx="103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Intensity</a:t>
            </a:r>
          </a:p>
        </p:txBody>
      </p:sp>
      <p:sp>
        <p:nvSpPr>
          <p:cNvPr id="22559" name="Text Box 31"/>
          <p:cNvSpPr txBox="1">
            <a:spLocks noChangeArrowheads="1"/>
          </p:cNvSpPr>
          <p:nvPr/>
        </p:nvSpPr>
        <p:spPr bwMode="auto">
          <a:xfrm>
            <a:off x="5708650" y="5791200"/>
            <a:ext cx="768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# of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pixels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6" grpId="0" animBg="1"/>
      <p:bldP spid="22557" grpId="0" animBg="1"/>
      <p:bldP spid="22558" grpId="0"/>
      <p:bldP spid="225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Improve Signal/noise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496300" cy="48768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mtClean="0"/>
              <a:t>Use bright, non-bleaching fluorophores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Best possible optics (high NA lenses, high QE camera, high transmission filters, reduce spherical aberration, no phase!)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Minimize optical elements between your sample and the camera (use bottom port!)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Work in the dark, use clean cover slips, reagents, etc..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Increase exposure or use frame averaging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Binning (at the expense of spatial resolution)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Acknowlegdements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hlinkClick r:id="rId3"/>
              </a:rPr>
              <a:t>www.microscopyu.com</a:t>
            </a: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err="1" smtClean="0"/>
              <a:t>Nico</a:t>
            </a:r>
            <a:r>
              <a:rPr lang="en-US" dirty="0" smtClean="0"/>
              <a:t> </a:t>
            </a:r>
            <a:r>
              <a:rPr lang="en-US" dirty="0" err="1" smtClean="0"/>
              <a:t>Stuurman</a:t>
            </a: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James Pawley, Ed. “Handbook of Biological </a:t>
            </a:r>
            <a:r>
              <a:rPr lang="en-US" dirty="0" err="1" smtClean="0"/>
              <a:t>Confocal</a:t>
            </a:r>
            <a:r>
              <a:rPr lang="en-US" dirty="0" smtClean="0"/>
              <a:t> Microscopy, 3</a:t>
            </a:r>
            <a:r>
              <a:rPr lang="en-US" baseline="30000" dirty="0" smtClean="0"/>
              <a:t>rd</a:t>
            </a:r>
            <a:r>
              <a:rPr lang="en-US" dirty="0" smtClean="0"/>
              <a:t> ed.), especially appendix 3: “More than you ever really wanted to know about charge-coupled devices”</a:t>
            </a:r>
          </a:p>
          <a:p>
            <a:pPr eaLnBrk="1" hangingPunct="1"/>
            <a:r>
              <a:rPr lang="en-US" dirty="0" smtClean="0"/>
              <a:t>James </a:t>
            </a:r>
            <a:r>
              <a:rPr lang="en-US" dirty="0" err="1" smtClean="0"/>
              <a:t>Janesick</a:t>
            </a:r>
            <a:r>
              <a:rPr lang="en-US" dirty="0" smtClean="0"/>
              <a:t>, “Scientific Charge Coupled Devices” (if you really, really, want to </a:t>
            </a:r>
            <a:r>
              <a:rPr lang="en-US" smtClean="0"/>
              <a:t>know about CCDs)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CCD architecture</a:t>
            </a:r>
          </a:p>
        </p:txBody>
      </p:sp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 cstate="print"/>
          <a:srcRect l="8749" t="27805" r="52499" b="39337"/>
          <a:stretch>
            <a:fillRect/>
          </a:stretch>
        </p:blipFill>
        <p:spPr bwMode="auto">
          <a:xfrm>
            <a:off x="304800" y="2895600"/>
            <a:ext cx="2362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3124200"/>
            <a:ext cx="28765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Rectangle 8"/>
          <p:cNvSpPr>
            <a:spLocks noChangeArrowheads="1"/>
          </p:cNvSpPr>
          <p:nvPr/>
        </p:nvSpPr>
        <p:spPr bwMode="auto">
          <a:xfrm>
            <a:off x="31242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Rectangle 9"/>
          <p:cNvSpPr>
            <a:spLocks noChangeArrowheads="1"/>
          </p:cNvSpPr>
          <p:nvPr/>
        </p:nvSpPr>
        <p:spPr bwMode="auto">
          <a:xfrm>
            <a:off x="31242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Rectangle 10"/>
          <p:cNvSpPr>
            <a:spLocks noChangeArrowheads="1"/>
          </p:cNvSpPr>
          <p:nvPr/>
        </p:nvSpPr>
        <p:spPr bwMode="auto">
          <a:xfrm>
            <a:off x="31242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Rectangle 11"/>
          <p:cNvSpPr>
            <a:spLocks noChangeArrowheads="1"/>
          </p:cNvSpPr>
          <p:nvPr/>
        </p:nvSpPr>
        <p:spPr bwMode="auto">
          <a:xfrm>
            <a:off x="33528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" name="Rectangle 12"/>
          <p:cNvSpPr>
            <a:spLocks noChangeArrowheads="1"/>
          </p:cNvSpPr>
          <p:nvPr/>
        </p:nvSpPr>
        <p:spPr bwMode="auto">
          <a:xfrm>
            <a:off x="33528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6" name="Rectangle 13"/>
          <p:cNvSpPr>
            <a:spLocks noChangeArrowheads="1"/>
          </p:cNvSpPr>
          <p:nvPr/>
        </p:nvSpPr>
        <p:spPr bwMode="auto">
          <a:xfrm>
            <a:off x="33528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7" name="Rectangle 14"/>
          <p:cNvSpPr>
            <a:spLocks noChangeArrowheads="1"/>
          </p:cNvSpPr>
          <p:nvPr/>
        </p:nvSpPr>
        <p:spPr bwMode="auto">
          <a:xfrm>
            <a:off x="35814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Rectangle 15"/>
          <p:cNvSpPr>
            <a:spLocks noChangeArrowheads="1"/>
          </p:cNvSpPr>
          <p:nvPr/>
        </p:nvSpPr>
        <p:spPr bwMode="auto">
          <a:xfrm>
            <a:off x="35814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9" name="Rectangle 16"/>
          <p:cNvSpPr>
            <a:spLocks noChangeArrowheads="1"/>
          </p:cNvSpPr>
          <p:nvPr/>
        </p:nvSpPr>
        <p:spPr bwMode="auto">
          <a:xfrm>
            <a:off x="35814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0" name="Rectangle 17"/>
          <p:cNvSpPr>
            <a:spLocks noChangeArrowheads="1"/>
          </p:cNvSpPr>
          <p:nvPr/>
        </p:nvSpPr>
        <p:spPr bwMode="auto">
          <a:xfrm>
            <a:off x="31242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Rectangle 18"/>
          <p:cNvSpPr>
            <a:spLocks noChangeArrowheads="1"/>
          </p:cNvSpPr>
          <p:nvPr/>
        </p:nvSpPr>
        <p:spPr bwMode="auto">
          <a:xfrm>
            <a:off x="31242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2" name="Rectangle 19"/>
          <p:cNvSpPr>
            <a:spLocks noChangeArrowheads="1"/>
          </p:cNvSpPr>
          <p:nvPr/>
        </p:nvSpPr>
        <p:spPr bwMode="auto">
          <a:xfrm>
            <a:off x="31242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3" name="Rectangle 20"/>
          <p:cNvSpPr>
            <a:spLocks noChangeArrowheads="1"/>
          </p:cNvSpPr>
          <p:nvPr/>
        </p:nvSpPr>
        <p:spPr bwMode="auto">
          <a:xfrm>
            <a:off x="33528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Rectangle 21"/>
          <p:cNvSpPr>
            <a:spLocks noChangeArrowheads="1"/>
          </p:cNvSpPr>
          <p:nvPr/>
        </p:nvSpPr>
        <p:spPr bwMode="auto">
          <a:xfrm>
            <a:off x="33528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Rectangle 22"/>
          <p:cNvSpPr>
            <a:spLocks noChangeArrowheads="1"/>
          </p:cNvSpPr>
          <p:nvPr/>
        </p:nvSpPr>
        <p:spPr bwMode="auto">
          <a:xfrm>
            <a:off x="33528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Rectangle 23"/>
          <p:cNvSpPr>
            <a:spLocks noChangeArrowheads="1"/>
          </p:cNvSpPr>
          <p:nvPr/>
        </p:nvSpPr>
        <p:spPr bwMode="auto">
          <a:xfrm>
            <a:off x="35814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Rectangle 24"/>
          <p:cNvSpPr>
            <a:spLocks noChangeArrowheads="1"/>
          </p:cNvSpPr>
          <p:nvPr/>
        </p:nvSpPr>
        <p:spPr bwMode="auto">
          <a:xfrm>
            <a:off x="35814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Rectangle 25"/>
          <p:cNvSpPr>
            <a:spLocks noChangeArrowheads="1"/>
          </p:cNvSpPr>
          <p:nvPr/>
        </p:nvSpPr>
        <p:spPr bwMode="auto">
          <a:xfrm>
            <a:off x="35814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9" name="Rectangle 26"/>
          <p:cNvSpPr>
            <a:spLocks noChangeArrowheads="1"/>
          </p:cNvSpPr>
          <p:nvPr/>
        </p:nvSpPr>
        <p:spPr bwMode="auto">
          <a:xfrm>
            <a:off x="38100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0" name="Rectangle 27"/>
          <p:cNvSpPr>
            <a:spLocks noChangeArrowheads="1"/>
          </p:cNvSpPr>
          <p:nvPr/>
        </p:nvSpPr>
        <p:spPr bwMode="auto">
          <a:xfrm>
            <a:off x="38100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Rectangle 28"/>
          <p:cNvSpPr>
            <a:spLocks noChangeArrowheads="1"/>
          </p:cNvSpPr>
          <p:nvPr/>
        </p:nvSpPr>
        <p:spPr bwMode="auto">
          <a:xfrm>
            <a:off x="38100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Rectangle 29"/>
          <p:cNvSpPr>
            <a:spLocks noChangeArrowheads="1"/>
          </p:cNvSpPr>
          <p:nvPr/>
        </p:nvSpPr>
        <p:spPr bwMode="auto">
          <a:xfrm>
            <a:off x="40386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3" name="Rectangle 30"/>
          <p:cNvSpPr>
            <a:spLocks noChangeArrowheads="1"/>
          </p:cNvSpPr>
          <p:nvPr/>
        </p:nvSpPr>
        <p:spPr bwMode="auto">
          <a:xfrm>
            <a:off x="40386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4" name="Rectangle 31"/>
          <p:cNvSpPr>
            <a:spLocks noChangeArrowheads="1"/>
          </p:cNvSpPr>
          <p:nvPr/>
        </p:nvSpPr>
        <p:spPr bwMode="auto">
          <a:xfrm>
            <a:off x="40386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5" name="Rectangle 32"/>
          <p:cNvSpPr>
            <a:spLocks noChangeArrowheads="1"/>
          </p:cNvSpPr>
          <p:nvPr/>
        </p:nvSpPr>
        <p:spPr bwMode="auto">
          <a:xfrm>
            <a:off x="42672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Rectangle 33"/>
          <p:cNvSpPr>
            <a:spLocks noChangeArrowheads="1"/>
          </p:cNvSpPr>
          <p:nvPr/>
        </p:nvSpPr>
        <p:spPr bwMode="auto">
          <a:xfrm>
            <a:off x="42672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Rectangle 34"/>
          <p:cNvSpPr>
            <a:spLocks noChangeArrowheads="1"/>
          </p:cNvSpPr>
          <p:nvPr/>
        </p:nvSpPr>
        <p:spPr bwMode="auto">
          <a:xfrm>
            <a:off x="42672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Rectangle 35"/>
          <p:cNvSpPr>
            <a:spLocks noChangeArrowheads="1"/>
          </p:cNvSpPr>
          <p:nvPr/>
        </p:nvSpPr>
        <p:spPr bwMode="auto">
          <a:xfrm>
            <a:off x="38100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9" name="Rectangle 36"/>
          <p:cNvSpPr>
            <a:spLocks noChangeArrowheads="1"/>
          </p:cNvSpPr>
          <p:nvPr/>
        </p:nvSpPr>
        <p:spPr bwMode="auto">
          <a:xfrm>
            <a:off x="38100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0" name="Rectangle 37"/>
          <p:cNvSpPr>
            <a:spLocks noChangeArrowheads="1"/>
          </p:cNvSpPr>
          <p:nvPr/>
        </p:nvSpPr>
        <p:spPr bwMode="auto">
          <a:xfrm>
            <a:off x="38100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1" name="Rectangle 38"/>
          <p:cNvSpPr>
            <a:spLocks noChangeArrowheads="1"/>
          </p:cNvSpPr>
          <p:nvPr/>
        </p:nvSpPr>
        <p:spPr bwMode="auto">
          <a:xfrm>
            <a:off x="40386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2" name="Rectangle 39"/>
          <p:cNvSpPr>
            <a:spLocks noChangeArrowheads="1"/>
          </p:cNvSpPr>
          <p:nvPr/>
        </p:nvSpPr>
        <p:spPr bwMode="auto">
          <a:xfrm>
            <a:off x="40386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3" name="Rectangle 40"/>
          <p:cNvSpPr>
            <a:spLocks noChangeArrowheads="1"/>
          </p:cNvSpPr>
          <p:nvPr/>
        </p:nvSpPr>
        <p:spPr bwMode="auto">
          <a:xfrm>
            <a:off x="40386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4" name="Rectangle 41"/>
          <p:cNvSpPr>
            <a:spLocks noChangeArrowheads="1"/>
          </p:cNvSpPr>
          <p:nvPr/>
        </p:nvSpPr>
        <p:spPr bwMode="auto">
          <a:xfrm>
            <a:off x="42672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5" name="Rectangle 42"/>
          <p:cNvSpPr>
            <a:spLocks noChangeArrowheads="1"/>
          </p:cNvSpPr>
          <p:nvPr/>
        </p:nvSpPr>
        <p:spPr bwMode="auto">
          <a:xfrm>
            <a:off x="42672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6" name="Rectangle 43"/>
          <p:cNvSpPr>
            <a:spLocks noChangeArrowheads="1"/>
          </p:cNvSpPr>
          <p:nvPr/>
        </p:nvSpPr>
        <p:spPr bwMode="auto">
          <a:xfrm>
            <a:off x="42672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7" name="Line 46"/>
          <p:cNvSpPr>
            <a:spLocks noChangeShapeType="1"/>
          </p:cNvSpPr>
          <p:nvPr/>
        </p:nvSpPr>
        <p:spPr bwMode="auto">
          <a:xfrm flipH="1">
            <a:off x="1981200" y="3124200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38" name="Line 47"/>
          <p:cNvSpPr>
            <a:spLocks noChangeShapeType="1"/>
          </p:cNvSpPr>
          <p:nvPr/>
        </p:nvSpPr>
        <p:spPr bwMode="auto">
          <a:xfrm flipH="1" flipV="1">
            <a:off x="1905000" y="4038600"/>
            <a:ext cx="1219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39" name="Line 49"/>
          <p:cNvSpPr>
            <a:spLocks noChangeShapeType="1"/>
          </p:cNvSpPr>
          <p:nvPr/>
        </p:nvSpPr>
        <p:spPr bwMode="auto">
          <a:xfrm flipV="1">
            <a:off x="4495800" y="3124200"/>
            <a:ext cx="838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40" name="Line 50"/>
          <p:cNvSpPr>
            <a:spLocks noChangeShapeType="1"/>
          </p:cNvSpPr>
          <p:nvPr/>
        </p:nvSpPr>
        <p:spPr bwMode="auto">
          <a:xfrm>
            <a:off x="4495800" y="42672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41" name="Text Box 51"/>
          <p:cNvSpPr txBox="1">
            <a:spLocks noChangeArrowheads="1"/>
          </p:cNvSpPr>
          <p:nvPr/>
        </p:nvSpPr>
        <p:spPr bwMode="auto">
          <a:xfrm>
            <a:off x="4495800" y="3200400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  <p:sp>
        <p:nvSpPr>
          <p:cNvPr id="4142" name="Text Box 52"/>
          <p:cNvSpPr txBox="1">
            <a:spLocks noChangeArrowheads="1"/>
          </p:cNvSpPr>
          <p:nvPr/>
        </p:nvSpPr>
        <p:spPr bwMode="auto">
          <a:xfrm rot="5400000">
            <a:off x="3329782" y="4595018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CCD readout “bucket-brigade” analogy</a:t>
            </a:r>
          </a:p>
        </p:txBody>
      </p:sp>
      <p:pic>
        <p:nvPicPr>
          <p:cNvPr id="51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28800"/>
            <a:ext cx="40100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mtClean="0"/>
              <a:t>A little more realistic….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020763"/>
            <a:ext cx="5867400" cy="6096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Each pixel is subdivided into three phases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362200"/>
            <a:ext cx="4013200" cy="3175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 b="5362"/>
          <a:stretch>
            <a:fillRect/>
          </a:stretch>
        </p:blipFill>
        <p:spPr bwMode="auto">
          <a:xfrm>
            <a:off x="5486400" y="1981200"/>
            <a:ext cx="3043238" cy="434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/>
          <p:cNvPicPr>
            <a:picLocks noChangeAspect="1" noChangeArrowheads="1"/>
          </p:cNvPicPr>
          <p:nvPr/>
        </p:nvPicPr>
        <p:blipFill>
          <a:blip r:embed="rId3" cstate="print"/>
          <a:srcRect t="7765" b="2188"/>
          <a:stretch>
            <a:fillRect/>
          </a:stretch>
        </p:blipFill>
        <p:spPr bwMode="auto">
          <a:xfrm>
            <a:off x="914400" y="1524000"/>
            <a:ext cx="73215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ext Box 6"/>
          <p:cNvSpPr txBox="1">
            <a:spLocks noChangeArrowheads="1"/>
          </p:cNvSpPr>
          <p:nvPr/>
        </p:nvSpPr>
        <p:spPr bwMode="auto">
          <a:xfrm>
            <a:off x="381000" y="5365750"/>
            <a:ext cx="8305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Full frame CCDs cannot acquire while being read out;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/>
              <a:t>They also require a mechanical shutter to prevent smearing during readout.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mtClean="0"/>
              <a:t>CCD Architectures</a:t>
            </a: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5486400" y="4038600"/>
            <a:ext cx="914400" cy="381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1143000" y="4267200"/>
            <a:ext cx="8461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Rare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5943600" y="4267200"/>
            <a:ext cx="1422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Common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2895600" y="4267200"/>
            <a:ext cx="24209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Mostly EMCCDs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Interline CCDs and microlenses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981200"/>
            <a:ext cx="33909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4" cstate="print"/>
          <a:srcRect l="56201" t="10005" b="7452"/>
          <a:stretch>
            <a:fillRect/>
          </a:stretch>
        </p:blipFill>
        <p:spPr bwMode="auto">
          <a:xfrm>
            <a:off x="762000" y="1981200"/>
            <a:ext cx="32067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457200" y="4953000"/>
            <a:ext cx="3886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/>
              <a:t>Interline storage registers take up half the light gathering area on the CCD</a:t>
            </a:r>
          </a:p>
        </p:txBody>
      </p:sp>
      <p:sp>
        <p:nvSpPr>
          <p:cNvPr id="8198" name="Text Box 7"/>
          <p:cNvSpPr txBox="1">
            <a:spLocks noChangeArrowheads="1"/>
          </p:cNvSpPr>
          <p:nvPr/>
        </p:nvSpPr>
        <p:spPr bwMode="auto">
          <a:xfrm>
            <a:off x="4953000" y="4953000"/>
            <a:ext cx="3886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/>
              <a:t>Solution: use microlenses to focus light onto the light-gathering areas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smtClean="0"/>
              <a:t>Why don’t we use color CCDs?</a:t>
            </a:r>
          </a:p>
        </p:txBody>
      </p:sp>
      <p:sp>
        <p:nvSpPr>
          <p:cNvPr id="9219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457200" y="4267200"/>
            <a:ext cx="8229600" cy="2362200"/>
          </a:xfrm>
        </p:spPr>
        <p:txBody>
          <a:bodyPr/>
          <a:lstStyle/>
          <a:p>
            <a:pPr eaLnBrk="1" hangingPunct="1"/>
            <a:r>
              <a:rPr lang="en-US" smtClean="0"/>
              <a:t>Four monochrome pixels are required to measure one color pixel</a:t>
            </a:r>
          </a:p>
          <a:p>
            <a:pPr eaLnBrk="1" hangingPunct="1"/>
            <a:r>
              <a:rPr lang="en-US" smtClean="0"/>
              <a:t>Your 5MP digital camera really acquires a 1.25 MP red and blue image and a 2.5 MP green image and uses image processing to reconstruct the true color image at 5 MP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 b="-1936"/>
          <a:stretch>
            <a:fillRect/>
          </a:stretch>
        </p:blipFill>
        <p:spPr bwMode="auto">
          <a:xfrm>
            <a:off x="1371600" y="1447800"/>
            <a:ext cx="594201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31006</TotalTime>
  <Words>1084</Words>
  <Application>Microsoft Office PowerPoint</Application>
  <PresentationFormat>On-screen Show (4:3)</PresentationFormat>
  <Paragraphs>212</Paragraphs>
  <Slides>39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Default Design</vt:lpstr>
      <vt:lpstr>Digital Cameras in Microscopy</vt:lpstr>
      <vt:lpstr>Slide 2</vt:lpstr>
      <vt:lpstr>What does a camera need to do?</vt:lpstr>
      <vt:lpstr>CCD architecture</vt:lpstr>
      <vt:lpstr>CCD readout “bucket-brigade” analogy</vt:lpstr>
      <vt:lpstr>A little more realistic….</vt:lpstr>
      <vt:lpstr>CCD Architectures</vt:lpstr>
      <vt:lpstr>Interline CCDs and microlenses</vt:lpstr>
      <vt:lpstr>Why don’t we use color CCDs?</vt:lpstr>
      <vt:lpstr>Vital Statistics for CCDs</vt:lpstr>
      <vt:lpstr>Magnification and CCDs</vt:lpstr>
      <vt:lpstr>Resolution and magnification</vt:lpstr>
      <vt:lpstr>Nyquist-Shannon Sampling</vt:lpstr>
      <vt:lpstr>Nyquist-Shannon Sampling</vt:lpstr>
      <vt:lpstr>Resolution and CCDs</vt:lpstr>
      <vt:lpstr>Aliasing</vt:lpstr>
      <vt:lpstr>A resolution-centric view of imaging</vt:lpstr>
      <vt:lpstr>Actual PSF</vt:lpstr>
      <vt:lpstr>Noise</vt:lpstr>
      <vt:lpstr>Noise</vt:lpstr>
      <vt:lpstr>Noise</vt:lpstr>
      <vt:lpstr>Signal/Noise Ratio (SNR)</vt:lpstr>
      <vt:lpstr>Binning</vt:lpstr>
      <vt:lpstr>Signal/Noise Ratio (SNR)</vt:lpstr>
      <vt:lpstr>What does this look like?</vt:lpstr>
      <vt:lpstr>What does this look like?</vt:lpstr>
      <vt:lpstr>What does this look like?</vt:lpstr>
      <vt:lpstr>What does this look like?</vt:lpstr>
      <vt:lpstr>What does this look like?</vt:lpstr>
      <vt:lpstr>Beating the read-out noise EMCCD</vt:lpstr>
      <vt:lpstr>EMCCD result</vt:lpstr>
      <vt:lpstr>Hypothetical CCD/EMCCD comparison</vt:lpstr>
      <vt:lpstr>CCDs vs. CMOS</vt:lpstr>
      <vt:lpstr>New: sCMOS</vt:lpstr>
      <vt:lpstr>Quantum efficiency</vt:lpstr>
      <vt:lpstr>How many intensity levels can you distinguish?</vt:lpstr>
      <vt:lpstr>Check your histogram</vt:lpstr>
      <vt:lpstr>Improve Signal/noise</vt:lpstr>
      <vt:lpstr>Acknowlegdements</vt:lpstr>
    </vt:vector>
  </TitlesOfParts>
  <Company>Nikon Instruments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Cameras in Microscopy</dc:title>
  <dc:creator>Nikon Imaging Center</dc:creator>
  <cp:lastModifiedBy>Kurt Thorn</cp:lastModifiedBy>
  <cp:revision>31</cp:revision>
  <dcterms:created xsi:type="dcterms:W3CDTF">2006-09-08T21:07:16Z</dcterms:created>
  <dcterms:modified xsi:type="dcterms:W3CDTF">2011-02-09T01:30:13Z</dcterms:modified>
</cp:coreProperties>
</file>